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82" r:id="rId4"/>
    <p:sldId id="281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70" r:id="rId13"/>
    <p:sldId id="276" r:id="rId14"/>
    <p:sldId id="273" r:id="rId15"/>
    <p:sldId id="274" r:id="rId16"/>
    <p:sldId id="275" r:id="rId17"/>
    <p:sldId id="277" r:id="rId18"/>
    <p:sldId id="279" r:id="rId19"/>
    <p:sldId id="28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35B6-F9A7-4EE0-8BB6-BFEB5694BE0F}" type="datetimeFigureOut">
              <a:rPr lang="en-CA" smtClean="0"/>
              <a:t>2018-07-30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D808-E3C0-42BD-B777-8CDBF58DA8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1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A5FE0D-6982-4485-90C1-52086F7B6972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50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76A7-E0C3-496C-B9CA-8A88FB840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707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5FE-7220-4DC6-B87B-658293378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378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9304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2400" y="228600"/>
            <a:ext cx="5588000" cy="5181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399D-F46C-4836-9029-640C10126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164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76A7-E0C3-496C-B9CA-8A88FB840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428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B6C6-E328-4FBC-8A1E-375B40B0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3202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0CCE-4B3B-4BB4-A33F-0B7EB8FA4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936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600200"/>
            <a:ext cx="3403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0" y="1600200"/>
            <a:ext cx="3403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E502-BEB5-4923-83A9-802D20714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961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52F1-E163-4C60-9074-2ED7DDAD4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3955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D91A-BDAF-4278-83AF-C335ABABD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387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28A0-F867-4531-B41D-596096588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1526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DD85-E532-433F-BEBD-3F626FD03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869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B6C6-E328-4FBC-8A1E-375B40B0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8306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B6B9-EB62-476C-AF63-26B8BA28B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7426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5FE-7220-4DC6-B87B-658293378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903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9304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2400" y="228600"/>
            <a:ext cx="5588000" cy="5181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399D-F46C-4836-9029-640C10126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9583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0CCE-4B3B-4BB4-A33F-0B7EB8FA4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9306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600200"/>
            <a:ext cx="3403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0" y="1600200"/>
            <a:ext cx="3403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E502-BEB5-4923-83A9-802D20714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918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52F1-E163-4C60-9074-2ED7DDAD4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771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D91A-BDAF-4278-83AF-C335ABABD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4437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28A0-F867-4531-B41D-596096588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507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DD85-E532-433F-BEBD-3F626FD03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2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B6B9-EB62-476C-AF63-26B8BA28B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359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228600"/>
            <a:ext cx="772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7200" y="1600200"/>
            <a:ext cx="701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0003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0003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B7E3F-E5AE-4B36-A2A5-7AFCFF738161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9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20031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8002F"/>
        </a:buClr>
        <a:buChar char="|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228600"/>
            <a:ext cx="772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7200" y="1600200"/>
            <a:ext cx="701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0003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0003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B7E3F-E5AE-4B36-A2A5-7AFCFF738161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20031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8002F"/>
        </a:buClr>
        <a:buChar char="|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8" y="4110038"/>
            <a:ext cx="8305800" cy="18669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sz="3600" dirty="0" smtClean="0">
                <a:solidFill>
                  <a:schemeClr val="tx1"/>
                </a:solidFill>
              </a:rPr>
              <a:t>Classification of Human Posture from Radar Returns Using Ultra-Wideband Radar 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654300" y="5519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2003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D8002F"/>
              </a:buClr>
              <a:buChar char="|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804275" y="4502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2003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D8002F"/>
              </a:buClr>
              <a:buChar char="|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65" y="2260895"/>
            <a:ext cx="4575051" cy="1223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3388" y="5976938"/>
            <a:ext cx="1021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Zachary Baird     Sreeraman Rajan</a:t>
            </a:r>
            <a:r>
              <a:rPr lang="en-CA" sz="2400" dirty="0"/>
              <a:t> </a:t>
            </a:r>
            <a:r>
              <a:rPr lang="en-CA" sz="2400" dirty="0" smtClean="0"/>
              <a:t>    Miodrag Bolic (mbolic@uOttawa.ca)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00611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sz="2000" dirty="0" smtClean="0"/>
              <a:t>Energy of the entire data matrix taken as a feature</a:t>
            </a:r>
          </a:p>
          <a:p>
            <a:r>
              <a:rPr lang="en-CA" sz="2000" dirty="0" smtClean="0"/>
              <a:t>Column of data matrix containing largest energy is assumed to be the reflected signal from the human target</a:t>
            </a:r>
          </a:p>
          <a:p>
            <a:r>
              <a:rPr lang="en-CA" sz="2000" dirty="0" smtClean="0"/>
              <a:t>Following features were extracted:</a:t>
            </a:r>
          </a:p>
          <a:p>
            <a:pPr lvl="1"/>
            <a:r>
              <a:rPr lang="en-CA" sz="1600" dirty="0" smtClean="0"/>
              <a:t>Mean value</a:t>
            </a:r>
          </a:p>
          <a:p>
            <a:pPr lvl="1"/>
            <a:r>
              <a:rPr lang="en-CA" sz="1600" dirty="0" smtClean="0"/>
              <a:t>RMS value</a:t>
            </a:r>
          </a:p>
          <a:p>
            <a:pPr lvl="1"/>
            <a:r>
              <a:rPr lang="en-CA" sz="1600" dirty="0" smtClean="0"/>
              <a:t>Zero Crossing Rate</a:t>
            </a:r>
          </a:p>
          <a:p>
            <a:pPr lvl="1"/>
            <a:r>
              <a:rPr lang="en-CA" sz="1600" dirty="0" smtClean="0"/>
              <a:t>Turns Count</a:t>
            </a:r>
          </a:p>
          <a:p>
            <a:pPr lvl="1"/>
            <a:r>
              <a:rPr lang="en-CA" sz="1600" dirty="0" smtClean="0"/>
              <a:t>Variance</a:t>
            </a:r>
          </a:p>
          <a:p>
            <a:pPr lvl="1"/>
            <a:r>
              <a:rPr lang="en-CA" sz="1600" dirty="0"/>
              <a:t>Skewness</a:t>
            </a:r>
          </a:p>
          <a:p>
            <a:pPr lvl="1"/>
            <a:r>
              <a:rPr lang="en-CA" sz="1600" dirty="0"/>
              <a:t>Kurtosis</a:t>
            </a:r>
          </a:p>
          <a:p>
            <a:pPr lvl="1"/>
            <a:r>
              <a:rPr lang="en-CA" sz="1600" dirty="0"/>
              <a:t>Mobility</a:t>
            </a:r>
          </a:p>
          <a:p>
            <a:pPr lvl="1"/>
            <a:r>
              <a:rPr lang="en-CA" sz="1600" dirty="0"/>
              <a:t>Form factor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Time domain features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65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569" y="2240924"/>
                <a:ext cx="11135932" cy="4160949"/>
              </a:xfrm>
            </p:spPr>
            <p:txBody>
              <a:bodyPr/>
              <a:lstStyle/>
              <a:p>
                <a:r>
                  <a:rPr lang="en-CA" sz="20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CA" sz="2000" dirty="0" smtClean="0"/>
                  <a:t> point Welch </a:t>
                </a:r>
                <a:r>
                  <a:rPr lang="en-CA" sz="2000" dirty="0" err="1" smtClean="0"/>
                  <a:t>Periodogram</a:t>
                </a:r>
                <a:r>
                  <a:rPr lang="en-CA" sz="2000" dirty="0" smtClean="0"/>
                  <a:t> is computed from the column vector representing the reflections from the human target</a:t>
                </a:r>
              </a:p>
              <a:p>
                <a:r>
                  <a:rPr lang="en-CA" sz="2000" dirty="0" smtClean="0"/>
                  <a:t>The following features are extracted:</a:t>
                </a:r>
              </a:p>
              <a:p>
                <a:pPr lvl="1"/>
                <a:r>
                  <a:rPr lang="en-CA" sz="1600" dirty="0" smtClean="0"/>
                  <a:t>Energy of spectrum (E)</a:t>
                </a:r>
              </a:p>
              <a:p>
                <a:pPr lvl="1"/>
                <a:r>
                  <a:rPr lang="en-CA" sz="1600" dirty="0" smtClean="0"/>
                  <a:t>Mean frequency</a:t>
                </a:r>
              </a:p>
              <a:p>
                <a:pPr lvl="1"/>
                <a:r>
                  <a:rPr lang="en-CA" sz="1600" dirty="0" smtClean="0"/>
                  <a:t>Median frequency</a:t>
                </a:r>
              </a:p>
              <a:p>
                <a:pPr lvl="1"/>
                <a:r>
                  <a:rPr lang="en-CA" sz="1600" dirty="0" smtClean="0"/>
                  <a:t>Entropy of spectrum</a:t>
                </a:r>
              </a:p>
              <a:p>
                <a:pPr lvl="1"/>
                <a:r>
                  <a:rPr lang="en-CA" sz="1600" dirty="0"/>
                  <a:t>Energy of spectrum between 0.167-0.33 Hz (FB1) </a:t>
                </a:r>
              </a:p>
              <a:p>
                <a:pPr lvl="1"/>
                <a:r>
                  <a:rPr lang="en-CA" sz="1600" dirty="0"/>
                  <a:t>Energy of spectrum between 0.34-0.67 Hz (FB2)</a:t>
                </a:r>
              </a:p>
              <a:p>
                <a:pPr lvl="1"/>
                <a:r>
                  <a:rPr lang="en-CA" sz="1600" dirty="0"/>
                  <a:t>FB1/E</a:t>
                </a:r>
              </a:p>
              <a:p>
                <a:pPr lvl="1"/>
                <a:r>
                  <a:rPr lang="en-CA" sz="1600" dirty="0"/>
                  <a:t>FB2/E</a:t>
                </a:r>
              </a:p>
              <a:p>
                <a:pPr lvl="1"/>
                <a:r>
                  <a:rPr lang="en-CA" sz="1600" dirty="0"/>
                  <a:t>FB1/FB2</a:t>
                </a:r>
              </a:p>
              <a:p>
                <a:r>
                  <a:rPr lang="en-CA" sz="2000" dirty="0"/>
                  <a:t>FB1 and FB2 represent breathing rate and harmonic of breathing rate respectively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569" y="2240924"/>
                <a:ext cx="11135932" cy="4160949"/>
              </a:xfrm>
              <a:blipFill>
                <a:blip r:embed="rId3"/>
                <a:stretch>
                  <a:fillRect l="-493" t="-587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Frequency domain features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35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4 different classifiers tested</a:t>
            </a:r>
          </a:p>
          <a:p>
            <a:pPr lvl="1"/>
            <a:r>
              <a:rPr lang="en-CA" dirty="0" smtClean="0"/>
              <a:t>KNN</a:t>
            </a:r>
          </a:p>
          <a:p>
            <a:pPr lvl="1"/>
            <a:r>
              <a:rPr lang="en-CA" dirty="0" smtClean="0"/>
              <a:t>Decision Tree</a:t>
            </a:r>
          </a:p>
          <a:p>
            <a:pPr lvl="1"/>
            <a:r>
              <a:rPr lang="en-CA" dirty="0" smtClean="0"/>
              <a:t>Naive Bayes</a:t>
            </a:r>
          </a:p>
          <a:p>
            <a:pPr lvl="1"/>
            <a:r>
              <a:rPr lang="en-CA" dirty="0" smtClean="0"/>
              <a:t>Linear Discriminant</a:t>
            </a:r>
          </a:p>
          <a:p>
            <a:r>
              <a:rPr lang="en-CA" dirty="0" smtClean="0"/>
              <a:t>70% class balanced stratified partitioning</a:t>
            </a:r>
          </a:p>
          <a:p>
            <a:r>
              <a:rPr lang="en-CA" dirty="0" smtClean="0"/>
              <a:t>200 randomized tests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Classification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7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Initially classifiers are trained on entire data set (i.e. all locations)</a:t>
            </a:r>
          </a:p>
          <a:p>
            <a:r>
              <a:rPr lang="en-CA" dirty="0" smtClean="0"/>
              <a:t>Overall average accuracy was only 73.85%</a:t>
            </a:r>
          </a:p>
          <a:p>
            <a:r>
              <a:rPr lang="en-CA" dirty="0" smtClean="0"/>
              <a:t>Spearman rank-order correlation was computed to analyze correlation between location in room and feature value</a:t>
            </a:r>
          </a:p>
          <a:p>
            <a:r>
              <a:rPr lang="en-CA" dirty="0" smtClean="0"/>
              <a:t>Most features showed strong correlation to location in room, indicating location variance.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Initial Results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9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The same 4 classifier types trained and tested on data from each of the 3 locations within the room</a:t>
            </a:r>
          </a:p>
          <a:p>
            <a:r>
              <a:rPr lang="en-CA" dirty="0" smtClean="0"/>
              <a:t>Best performing classifier was decision tree for all three locations. </a:t>
            </a:r>
          </a:p>
          <a:p>
            <a:r>
              <a:rPr lang="en-CA" dirty="0" smtClean="0"/>
              <a:t>Overall average accuracy is increased to 84.94%</a:t>
            </a:r>
          </a:p>
          <a:p>
            <a:r>
              <a:rPr lang="en-CA" dirty="0" smtClean="0"/>
              <a:t>Class accuracies are </a:t>
            </a:r>
          </a:p>
          <a:p>
            <a:pPr lvl="1"/>
            <a:r>
              <a:rPr lang="en-CA" dirty="0"/>
              <a:t>79.07</a:t>
            </a:r>
            <a:r>
              <a:rPr lang="en-CA" dirty="0" smtClean="0"/>
              <a:t>% for </a:t>
            </a:r>
            <a:r>
              <a:rPr lang="en-CA" dirty="0"/>
              <a:t>sitting</a:t>
            </a:r>
            <a:endParaRPr lang="en-CA" dirty="0" smtClean="0"/>
          </a:p>
          <a:p>
            <a:pPr lvl="1"/>
            <a:r>
              <a:rPr lang="en-CA" dirty="0" smtClean="0"/>
              <a:t>92.51% </a:t>
            </a:r>
            <a:r>
              <a:rPr lang="en-CA" dirty="0"/>
              <a:t>for standing</a:t>
            </a:r>
            <a:endParaRPr lang="en-CA" dirty="0" smtClean="0"/>
          </a:p>
          <a:p>
            <a:pPr lvl="1"/>
            <a:r>
              <a:rPr lang="en-CA" dirty="0" smtClean="0"/>
              <a:t>83.26% for lying.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Location specific classifier results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437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0567" y="1962814"/>
            <a:ext cx="4772025" cy="148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Confusion Matrices</a:t>
            </a:r>
            <a:endParaRPr lang="en-CA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567" y="3448714"/>
            <a:ext cx="491490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817" y="4963189"/>
            <a:ext cx="4819650" cy="16097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02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err="1" smtClean="0"/>
              <a:t>Kiasari</a:t>
            </a:r>
            <a:r>
              <a:rPr lang="en-CA" dirty="0" smtClean="0"/>
              <a:t> et al. presented posture classification using radar</a:t>
            </a:r>
          </a:p>
          <a:p>
            <a:r>
              <a:rPr lang="en-CA" dirty="0" smtClean="0"/>
              <a:t>40 spatial domain features extracted by </a:t>
            </a:r>
            <a:r>
              <a:rPr lang="en-CA" dirty="0" err="1" smtClean="0"/>
              <a:t>Kiasari</a:t>
            </a:r>
            <a:r>
              <a:rPr lang="en-CA" dirty="0" smtClean="0"/>
              <a:t> et al. were tested on this data for comparison of features only</a:t>
            </a:r>
          </a:p>
          <a:p>
            <a:pPr lvl="1"/>
            <a:r>
              <a:rPr lang="en-CA" dirty="0" smtClean="0"/>
              <a:t>Mean, variance, skewness and kurtosis of first 10 PC vectors</a:t>
            </a:r>
          </a:p>
          <a:p>
            <a:r>
              <a:rPr lang="en-CA" dirty="0" smtClean="0"/>
              <a:t>Using only spatial domain features, average class accuracies were only 49.77%, 80.73% and 72.98%</a:t>
            </a:r>
          </a:p>
          <a:p>
            <a:r>
              <a:rPr lang="en-CA" dirty="0" smtClean="0"/>
              <a:t>This shows that spatial domain features alone are not strong enough for classifying posture 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Comparison to other work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5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When classifiers were trained on location specific data, overall average accuracy was boosted by 11%</a:t>
            </a:r>
          </a:p>
          <a:p>
            <a:r>
              <a:rPr lang="en-CA" dirty="0" smtClean="0"/>
              <a:t>This indicates a need for either large amounts of training data recorded at many different distances from the radar or more robust, location invariant features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Discussion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Posture information in home wellness monitoring could be used to aid in fall identification and fall prevention</a:t>
            </a:r>
          </a:p>
          <a:p>
            <a:r>
              <a:rPr lang="en-CA" dirty="0" smtClean="0"/>
              <a:t>Posture classification was performed on radar data recorded during experiments with 5 subjects</a:t>
            </a:r>
          </a:p>
          <a:p>
            <a:r>
              <a:rPr lang="en-CA" dirty="0" smtClean="0"/>
              <a:t>Classifiers were trained and tested on location specific data</a:t>
            </a:r>
          </a:p>
          <a:p>
            <a:r>
              <a:rPr lang="en-CA" dirty="0" smtClean="0"/>
              <a:t>Decision tree classifiers performed with 85% overall accuracy</a:t>
            </a:r>
          </a:p>
          <a:p>
            <a:r>
              <a:rPr lang="en-CA" dirty="0" smtClean="0"/>
              <a:t>Features presented in this work were compared to features presented in a prior work, and were shown to outperform using basic classifier models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Conclusion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924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Limited to only 5 subjects</a:t>
            </a:r>
          </a:p>
          <a:p>
            <a:r>
              <a:rPr lang="en-CA" dirty="0" smtClean="0"/>
              <a:t>Limited in the number of subject orientations</a:t>
            </a:r>
          </a:p>
          <a:p>
            <a:endParaRPr lang="en-CA" dirty="0"/>
          </a:p>
          <a:p>
            <a:r>
              <a:rPr lang="en-CA" dirty="0" smtClean="0"/>
              <a:t>More comprehensive data set for future algorithm development</a:t>
            </a:r>
          </a:p>
          <a:p>
            <a:r>
              <a:rPr lang="en-CA" dirty="0" smtClean="0"/>
              <a:t>Distance invariant features should be identified</a:t>
            </a:r>
          </a:p>
          <a:p>
            <a:r>
              <a:rPr lang="en-CA" dirty="0" smtClean="0"/>
              <a:t>Implementation in real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Limitations and Future Works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74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7033220" cy="416094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To classify the posture of subjects using radar return signals.</a:t>
            </a:r>
          </a:p>
          <a:p>
            <a:pPr marL="0" indent="0">
              <a:buNone/>
            </a:pPr>
            <a:r>
              <a:rPr lang="en-CA" dirty="0" smtClean="0"/>
              <a:t>Postures include:</a:t>
            </a:r>
          </a:p>
          <a:p>
            <a:pPr>
              <a:buFontTx/>
              <a:buChar char="-"/>
            </a:pPr>
            <a:r>
              <a:rPr lang="en-CA" dirty="0" smtClean="0"/>
              <a:t>Standing </a:t>
            </a:r>
          </a:p>
          <a:p>
            <a:pPr>
              <a:buFontTx/>
              <a:buChar char="-"/>
            </a:pPr>
            <a:r>
              <a:rPr lang="en-CA" dirty="0"/>
              <a:t>Sitting</a:t>
            </a:r>
          </a:p>
          <a:p>
            <a:pPr>
              <a:buFontTx/>
              <a:buChar char="-"/>
            </a:pPr>
            <a:r>
              <a:rPr lang="en-CA" dirty="0" smtClean="0"/>
              <a:t>Lying down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Objective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0" y="1638716"/>
            <a:ext cx="3621714" cy="47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3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Radar is non-contact and non-obtrusive</a:t>
            </a:r>
          </a:p>
          <a:p>
            <a:r>
              <a:rPr lang="en-CA" dirty="0" smtClean="0"/>
              <a:t>Radar emits low power and is safe for long term monitoring</a:t>
            </a:r>
          </a:p>
          <a:p>
            <a:r>
              <a:rPr lang="en-CA" dirty="0" smtClean="0"/>
              <a:t>Radar is capable of penetrating solid obstacles including furniture and walls</a:t>
            </a:r>
          </a:p>
          <a:p>
            <a:r>
              <a:rPr lang="en-CA" dirty="0" smtClean="0"/>
              <a:t>Radar preserves privacy unlike video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and homecare monitoring applications</a:t>
            </a:r>
          </a:p>
          <a:p>
            <a:pPr lvl="1"/>
            <a:r>
              <a:rPr lang="en-US" dirty="0"/>
              <a:t>Military applications</a:t>
            </a:r>
          </a:p>
          <a:p>
            <a:pPr lvl="1"/>
            <a:r>
              <a:rPr lang="en-US" dirty="0"/>
              <a:t>Rescue operations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Why radar?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250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18" y="1378039"/>
            <a:ext cx="5405382" cy="34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err="1" smtClean="0"/>
              <a:t>Novelda</a:t>
            </a:r>
            <a:r>
              <a:rPr lang="en-CA" dirty="0" smtClean="0"/>
              <a:t> </a:t>
            </a:r>
            <a:r>
              <a:rPr lang="en-CA" dirty="0" err="1" smtClean="0"/>
              <a:t>Xethru</a:t>
            </a:r>
            <a:r>
              <a:rPr lang="en-CA" dirty="0" smtClean="0"/>
              <a:t> X4M03 (Oslo)</a:t>
            </a:r>
          </a:p>
          <a:p>
            <a:r>
              <a:rPr lang="en-CA" dirty="0" smtClean="0"/>
              <a:t>Ultra-Wideband</a:t>
            </a:r>
          </a:p>
          <a:p>
            <a:r>
              <a:rPr lang="en-CA" dirty="0" smtClean="0"/>
              <a:t>5.9-10.3 GHz bandwidth</a:t>
            </a:r>
          </a:p>
          <a:p>
            <a:r>
              <a:rPr lang="en-CA" dirty="0" smtClean="0"/>
              <a:t>65 degree patch antenna for </a:t>
            </a:r>
            <a:r>
              <a:rPr lang="en-CA" dirty="0" err="1" smtClean="0"/>
              <a:t>Tx</a:t>
            </a:r>
            <a:r>
              <a:rPr lang="en-CA" dirty="0" smtClean="0"/>
              <a:t> and Rx</a:t>
            </a:r>
          </a:p>
          <a:p>
            <a:r>
              <a:rPr lang="en-CA" dirty="0" smtClean="0"/>
              <a:t>10 m range</a:t>
            </a:r>
          </a:p>
          <a:p>
            <a:r>
              <a:rPr lang="en-CA" dirty="0" smtClean="0"/>
              <a:t>5.35 cm range resolution</a:t>
            </a:r>
          </a:p>
          <a:p>
            <a:r>
              <a:rPr lang="en-CA" dirty="0" smtClean="0"/>
              <a:t>17 Samples/ second sampling rate</a:t>
            </a:r>
          </a:p>
          <a:p>
            <a:r>
              <a:rPr lang="en-CA" dirty="0" smtClean="0"/>
              <a:t>Price $399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Radar used in this experiment</a:t>
            </a:r>
            <a:endParaRPr lang="en-CA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06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University of Ottawa Research Ethics Board approval</a:t>
            </a:r>
          </a:p>
          <a:p>
            <a:r>
              <a:rPr lang="en-CA" dirty="0" smtClean="0"/>
              <a:t>Room measured 12.6 x 4.1 m</a:t>
            </a:r>
          </a:p>
          <a:p>
            <a:r>
              <a:rPr lang="en-CA" dirty="0" smtClean="0"/>
              <a:t>Radar at one end of room, 1.5 m above floor level</a:t>
            </a:r>
          </a:p>
          <a:p>
            <a:r>
              <a:rPr lang="en-CA" dirty="0" smtClean="0"/>
              <a:t>Data collected for:</a:t>
            </a:r>
          </a:p>
          <a:p>
            <a:pPr lvl="1"/>
            <a:r>
              <a:rPr lang="en-CA" dirty="0" smtClean="0"/>
              <a:t>5 male subjects age 18-28</a:t>
            </a:r>
          </a:p>
          <a:p>
            <a:pPr lvl="1"/>
            <a:r>
              <a:rPr lang="en-CA" dirty="0" smtClean="0"/>
              <a:t>At 3 m, 4.5 m and 6 m from radar</a:t>
            </a:r>
          </a:p>
          <a:p>
            <a:pPr lvl="1"/>
            <a:r>
              <a:rPr lang="en-CA" dirty="0" smtClean="0"/>
              <a:t>Standing, sitting in a rigid back chair, lying in supine position with left lateral side facing radar (1 minute each)</a:t>
            </a:r>
          </a:p>
          <a:p>
            <a:pPr lvl="1"/>
            <a:r>
              <a:rPr lang="en-CA" dirty="0" smtClean="0"/>
              <a:t>45 minutes of data in total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Experimental Procedure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26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569" y="2240924"/>
                <a:ext cx="11135932" cy="4160949"/>
              </a:xfrm>
            </p:spPr>
            <p:txBody>
              <a:bodyPr/>
              <a:lstStyle/>
              <a:p>
                <a:r>
                  <a:rPr lang="en-CA" dirty="0" smtClean="0"/>
                  <a:t>Magnitude of I and Q channel is obtained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CA" dirty="0" smtClean="0"/>
              </a:p>
              <a:p>
                <a:r>
                  <a:rPr lang="en-CA" dirty="0" smtClean="0"/>
                  <a:t>10 second segments of data taken</a:t>
                </a:r>
              </a:p>
              <a:p>
                <a:r>
                  <a:rPr lang="en-CA" dirty="0" smtClean="0"/>
                  <a:t>3 second overlap between adjacent segments</a:t>
                </a:r>
              </a:p>
              <a:p>
                <a:r>
                  <a:rPr lang="en-CA" dirty="0" smtClean="0"/>
                  <a:t>Each segment is 170 x 186 matrix</a:t>
                </a:r>
              </a:p>
              <a:p>
                <a:pPr lvl="1"/>
                <a:r>
                  <a:rPr lang="en-CA" dirty="0" smtClean="0"/>
                  <a:t>Rows corresponding to slow time</a:t>
                </a:r>
              </a:p>
              <a:p>
                <a:pPr lvl="1"/>
                <a:r>
                  <a:rPr lang="en-CA" dirty="0" smtClean="0"/>
                  <a:t>Columns corresponding to fast time / range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569" y="2240924"/>
                <a:ext cx="11135932" cy="4160949"/>
              </a:xfrm>
              <a:blipFill rotWithShape="0">
                <a:blip r:embed="rId3"/>
                <a:stretch>
                  <a:fillRect l="-930" t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Data segmentation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52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33 Features extracted from three domains:</a:t>
            </a:r>
          </a:p>
          <a:p>
            <a:pPr lvl="1"/>
            <a:r>
              <a:rPr lang="en-CA" dirty="0" smtClean="0"/>
              <a:t>Spatial domain</a:t>
            </a:r>
          </a:p>
          <a:p>
            <a:pPr lvl="1"/>
            <a:r>
              <a:rPr lang="en-CA" dirty="0" smtClean="0"/>
              <a:t>Time Domain</a:t>
            </a:r>
          </a:p>
          <a:p>
            <a:pPr lvl="1"/>
            <a:r>
              <a:rPr lang="en-CA" dirty="0" smtClean="0"/>
              <a:t>Frequency Domain</a:t>
            </a:r>
          </a:p>
          <a:p>
            <a:r>
              <a:rPr lang="en-CA" dirty="0" smtClean="0"/>
              <a:t>Spatial Domain refers to first principal component (PC) computed along column space</a:t>
            </a:r>
          </a:p>
          <a:p>
            <a:pPr lvl="1"/>
            <a:r>
              <a:rPr lang="en-CA" dirty="0"/>
              <a:t>The first principal component represents the largest moving target since it is the basis vector in the direction of the largest variance in the data</a:t>
            </a:r>
          </a:p>
          <a:p>
            <a:pPr lvl="1"/>
            <a:r>
              <a:rPr lang="en-CA" dirty="0" smtClean="0"/>
              <a:t>Each element in PC vector represents a point in space rather than point in time</a:t>
            </a:r>
          </a:p>
          <a:p>
            <a:pPr lvl="1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Feature Extraction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336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dirty="0" smtClean="0"/>
              <a:t>Difference between first PC of data matrix collected from empty room vs data collected when subject is standing 3 m in front of radar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Example PC</a:t>
            </a:r>
            <a:endParaRPr lang="en-CA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361" y="3348507"/>
            <a:ext cx="5966347" cy="30533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91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14" y="90152"/>
            <a:ext cx="3054102" cy="816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9" y="2240924"/>
            <a:ext cx="11135932" cy="4160949"/>
          </a:xfrm>
        </p:spPr>
        <p:txBody>
          <a:bodyPr/>
          <a:lstStyle/>
          <a:p>
            <a:r>
              <a:rPr lang="en-CA" sz="2400" dirty="0" smtClean="0"/>
              <a:t>Window is constructed around peak in PC vector, bounded by 5% peak amplitude</a:t>
            </a:r>
          </a:p>
          <a:p>
            <a:r>
              <a:rPr lang="en-CA" sz="2400" dirty="0" smtClean="0"/>
              <a:t>Following features were extracted:</a:t>
            </a:r>
          </a:p>
          <a:p>
            <a:pPr lvl="1"/>
            <a:r>
              <a:rPr lang="en-CA" sz="1800" dirty="0" smtClean="0"/>
              <a:t>Width of window</a:t>
            </a:r>
          </a:p>
          <a:p>
            <a:pPr lvl="1"/>
            <a:r>
              <a:rPr lang="en-CA" sz="1800" dirty="0" smtClean="0"/>
              <a:t>Mean of window</a:t>
            </a:r>
          </a:p>
          <a:p>
            <a:pPr lvl="1"/>
            <a:r>
              <a:rPr lang="en-CA" sz="1800" dirty="0" smtClean="0"/>
              <a:t>Median of window</a:t>
            </a:r>
          </a:p>
          <a:p>
            <a:pPr lvl="1"/>
            <a:r>
              <a:rPr lang="en-CA" sz="1800" dirty="0" smtClean="0"/>
              <a:t>Skewness of window</a:t>
            </a:r>
          </a:p>
          <a:p>
            <a:pPr lvl="1"/>
            <a:r>
              <a:rPr lang="en-CA" sz="1800" dirty="0" smtClean="0"/>
              <a:t>Kurtosis of window</a:t>
            </a:r>
          </a:p>
          <a:p>
            <a:pPr lvl="1"/>
            <a:r>
              <a:rPr lang="en-CA" sz="1800" dirty="0" smtClean="0"/>
              <a:t>Entropy of window</a:t>
            </a:r>
          </a:p>
          <a:p>
            <a:pPr lvl="1"/>
            <a:r>
              <a:rPr lang="en-CA" sz="1800" dirty="0"/>
              <a:t>The ratio of the first eigenvalue to the second through ninth eigenvalue are taken as 8 additional features</a:t>
            </a:r>
          </a:p>
          <a:p>
            <a:pPr lvl="1"/>
            <a:endParaRPr lang="en-CA" sz="1800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6569" y="1378039"/>
            <a:ext cx="110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Spatial domain features </a:t>
            </a:r>
            <a:endParaRPr lang="en-C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B6C6-E328-4FBC-8A1E-375B40B0C0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218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798</Words>
  <Application>Microsoft Office PowerPoint</Application>
  <PresentationFormat>Widescreen</PresentationFormat>
  <Paragraphs>153</Paragraphs>
  <Slides>19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Wingdings</vt:lpstr>
      <vt:lpstr>Blank Presentation</vt:lpstr>
      <vt:lpstr>1_Blank Presentation</vt:lpstr>
      <vt:lpstr>Classification of Human Posture from Radar Returns Using Ultra-Wideband Radar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Human Posture from Radar Returns Using Ultra-Wideband Radar</dc:title>
  <dc:creator>Zach</dc:creator>
  <cp:lastModifiedBy>Miodrag Bolic</cp:lastModifiedBy>
  <cp:revision>28</cp:revision>
  <dcterms:created xsi:type="dcterms:W3CDTF">2018-07-04T15:39:27Z</dcterms:created>
  <dcterms:modified xsi:type="dcterms:W3CDTF">2018-07-30T16:12:44Z</dcterms:modified>
</cp:coreProperties>
</file>